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3" r:id="rId1"/>
  </p:sldMasterIdLst>
  <p:notesMasterIdLst>
    <p:notesMasterId r:id="rId17"/>
  </p:notesMasterIdLst>
  <p:sldIdLst>
    <p:sldId id="256" r:id="rId2"/>
    <p:sldId id="291" r:id="rId3"/>
    <p:sldId id="259" r:id="rId4"/>
    <p:sldId id="300" r:id="rId5"/>
    <p:sldId id="302" r:id="rId6"/>
    <p:sldId id="303" r:id="rId7"/>
    <p:sldId id="311" r:id="rId8"/>
    <p:sldId id="264" r:id="rId9"/>
    <p:sldId id="265" r:id="rId10"/>
    <p:sldId id="310" r:id="rId11"/>
    <p:sldId id="275" r:id="rId12"/>
    <p:sldId id="306" r:id="rId13"/>
    <p:sldId id="307" r:id="rId14"/>
    <p:sldId id="308" r:id="rId15"/>
    <p:sldId id="28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8477"/>
    <a:srgbClr val="CCECFF"/>
    <a:srgbClr val="99CCFF"/>
    <a:srgbClr val="FB1127"/>
    <a:srgbClr val="DE655C"/>
    <a:srgbClr val="A92D2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6" d="100"/>
          <a:sy n="76" d="100"/>
        </p:scale>
        <p:origin x="6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Sheet1!$A$2:$A$20</c:f>
              <c:strCache>
                <c:ptCount val="19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  <c:pt idx="10">
                  <c:v>2015-16</c:v>
                </c:pt>
                <c:pt idx="11">
                  <c:v>2016-17</c:v>
                </c:pt>
                <c:pt idx="12">
                  <c:v>2017-18</c:v>
                </c:pt>
                <c:pt idx="13">
                  <c:v>2018-19</c:v>
                </c:pt>
                <c:pt idx="14">
                  <c:v>2019-20</c:v>
                </c:pt>
                <c:pt idx="15">
                  <c:v>2020-21</c:v>
                </c:pt>
                <c:pt idx="16">
                  <c:v>2021-22</c:v>
                </c:pt>
                <c:pt idx="17">
                  <c:v>2022-23</c:v>
                </c:pt>
                <c:pt idx="18">
                  <c:v>2023-24</c:v>
                </c:pt>
              </c:strCache>
            </c:strRef>
          </c:cat>
          <c:val>
            <c:numRef>
              <c:f>Sheet1!$B$2:$B$20</c:f>
              <c:numCache>
                <c:formatCode>0.0%</c:formatCode>
                <c:ptCount val="19"/>
                <c:pt idx="0">
                  <c:v>0.04</c:v>
                </c:pt>
                <c:pt idx="1">
                  <c:v>0.04</c:v>
                </c:pt>
                <c:pt idx="2">
                  <c:v>0.04</c:v>
                </c:pt>
                <c:pt idx="3">
                  <c:v>0.04</c:v>
                </c:pt>
                <c:pt idx="4">
                  <c:v>0.04</c:v>
                </c:pt>
                <c:pt idx="5">
                  <c:v>0.02</c:v>
                </c:pt>
                <c:pt idx="6">
                  <c:v>0</c:v>
                </c:pt>
                <c:pt idx="7">
                  <c:v>0.02</c:v>
                </c:pt>
                <c:pt idx="8">
                  <c:v>0.02</c:v>
                </c:pt>
                <c:pt idx="9">
                  <c:v>0.04</c:v>
                </c:pt>
                <c:pt idx="10" formatCode="0.00%">
                  <c:v>1.2500000000000001E-2</c:v>
                </c:pt>
                <c:pt idx="11" formatCode="0.00%">
                  <c:v>2.2499999999999999E-2</c:v>
                </c:pt>
                <c:pt idx="12">
                  <c:v>1.11E-2</c:v>
                </c:pt>
                <c:pt idx="13">
                  <c:v>0.01</c:v>
                </c:pt>
                <c:pt idx="14" formatCode="0.00%">
                  <c:v>2.06E-2</c:v>
                </c:pt>
                <c:pt idx="15" formatCode="0.00%">
                  <c:v>2.3E-2</c:v>
                </c:pt>
                <c:pt idx="16" formatCode="0.00%">
                  <c:v>2.4E-2</c:v>
                </c:pt>
                <c:pt idx="17" formatCode="0.00%">
                  <c:v>2.5000000000000001E-2</c:v>
                </c:pt>
                <c:pt idx="18" formatCode="0%">
                  <c:v>0.03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B7-4B3D-A55F-545187E0618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78639296"/>
        <c:axId val="578640280"/>
      </c:lineChart>
      <c:catAx>
        <c:axId val="578639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640280"/>
        <c:crosses val="autoZero"/>
        <c:auto val="1"/>
        <c:lblAlgn val="ctr"/>
        <c:lblOffset val="100"/>
        <c:noMultiLvlLbl val="0"/>
      </c:catAx>
      <c:valAx>
        <c:axId val="578640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639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Year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FY13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  <c:pt idx="6">
                  <c:v>FY19</c:v>
                </c:pt>
                <c:pt idx="7">
                  <c:v>FY20</c:v>
                </c:pt>
                <c:pt idx="8">
                  <c:v>FY21</c:v>
                </c:pt>
                <c:pt idx="9">
                  <c:v>FY22</c:v>
                </c:pt>
                <c:pt idx="10">
                  <c:v>FY23</c:v>
                </c:pt>
                <c:pt idx="11">
                  <c:v>FY24</c:v>
                </c:pt>
              </c:strCache>
            </c:strRef>
          </c:cat>
          <c:val>
            <c:numRef>
              <c:f>Sheet1!$B$2:$B$13</c:f>
              <c:numCache>
                <c:formatCode>#,##0.0</c:formatCode>
                <c:ptCount val="12"/>
                <c:pt idx="0" formatCode="General">
                  <c:v>4507.8999999999996</c:v>
                </c:pt>
                <c:pt idx="1">
                  <c:v>4568</c:v>
                </c:pt>
                <c:pt idx="2" formatCode="#,##0.00">
                  <c:v>4685.3</c:v>
                </c:pt>
                <c:pt idx="3">
                  <c:v>4800.8999999999996</c:v>
                </c:pt>
                <c:pt idx="4">
                  <c:v>4947.3999999999996</c:v>
                </c:pt>
                <c:pt idx="5">
                  <c:v>5086.6000000000004</c:v>
                </c:pt>
                <c:pt idx="6">
                  <c:v>5162.7</c:v>
                </c:pt>
                <c:pt idx="7">
                  <c:v>5139.6000000000004</c:v>
                </c:pt>
                <c:pt idx="8">
                  <c:v>5194.1000000000004</c:v>
                </c:pt>
                <c:pt idx="9" formatCode="General">
                  <c:v>5089</c:v>
                </c:pt>
                <c:pt idx="10" formatCode="General">
                  <c:v>5130.8999999999996</c:v>
                </c:pt>
                <c:pt idx="11" formatCode="General">
                  <c:v>5147.8999999999996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163-4139-8208-ACAD4873A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8650120"/>
        <c:axId val="578650776"/>
      </c:lineChart>
      <c:catAx>
        <c:axId val="5786501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78650776"/>
        <c:crosses val="autoZero"/>
        <c:auto val="1"/>
        <c:lblAlgn val="ctr"/>
        <c:lblOffset val="100"/>
        <c:noMultiLvlLbl val="0"/>
      </c:catAx>
      <c:valAx>
        <c:axId val="578650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6501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sng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TAX LEVY CONTROL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6CF-4AAE-BB26-2E255A4E83A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6CF-4AAE-BB26-2E255A4E83A9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6CF-4AAE-BB26-2E255A4E83A9}"/>
              </c:ext>
            </c:extLst>
          </c:dPt>
          <c:dLbls>
            <c:dLbl>
              <c:idx val="0"/>
              <c:layout>
                <c:manualLayout>
                  <c:x val="0.23336917488878639"/>
                  <c:y val="-7.041420555773227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CF-4AAE-BB26-2E255A4E83A9}"/>
                </c:ext>
              </c:extLst>
            </c:dLbl>
            <c:dLbl>
              <c:idx val="1"/>
              <c:layout>
                <c:manualLayout>
                  <c:x val="0.12493501281924924"/>
                  <c:y val="0.2615384777858626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CF-4AAE-BB26-2E255A4E83A9}"/>
                </c:ext>
              </c:extLst>
            </c:dLbl>
            <c:dLbl>
              <c:idx val="2"/>
              <c:layout>
                <c:manualLayout>
                  <c:x val="-0.15793671431867359"/>
                  <c:y val="6.035503333519907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CF-4AAE-BB26-2E255A4E83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Board</c:v>
                </c:pt>
                <c:pt idx="1">
                  <c:v>Voter</c:v>
                </c:pt>
                <c:pt idx="2">
                  <c:v>State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0.2</c:v>
                </c:pt>
                <c:pt idx="1">
                  <c:v>0.28000000000000003</c:v>
                </c:pt>
                <c:pt idx="2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6CF-4AAE-BB26-2E255A4E83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10E2F-D751-4F5A-B525-77A6A8E080E0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ECF9A-B8C4-4C50-9746-965C34F9D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7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ECF9A-B8C4-4C50-9746-965C34F9DB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8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4978F3-1D39-4EC2-B0F2-380B515D6036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212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8B70-D9E6-4FBD-8329-526C5A79D3B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F1EC-FDE5-480C-823C-CBC5E23F7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19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8B70-D9E6-4FBD-8329-526C5A79D3B6}" type="datetimeFigureOut">
              <a:rPr lang="en-US" smtClean="0">
                <a:solidFill>
                  <a:prstClr val="black"/>
                </a:solidFill>
              </a:rPr>
              <a:pPr/>
              <a:t>3/23/2023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F1EC-FDE5-480C-823C-CBC5E23F78C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246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8B70-D9E6-4FBD-8329-526C5A79D3B6}" type="datetimeFigureOut">
              <a:rPr lang="en-US" smtClean="0">
                <a:solidFill>
                  <a:prstClr val="black"/>
                </a:solidFill>
              </a:rPr>
              <a:pPr/>
              <a:t>3/23/2023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F1EC-FDE5-480C-823C-CBC5E23F78C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964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8B70-D9E6-4FBD-8329-526C5A79D3B6}" type="datetimeFigureOut">
              <a:rPr lang="en-US" smtClean="0">
                <a:solidFill>
                  <a:prstClr val="black"/>
                </a:solidFill>
              </a:rPr>
              <a:pPr/>
              <a:t>3/23/2023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F1EC-FDE5-480C-823C-CBC5E23F78C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00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8B70-D9E6-4FBD-8329-526C5A79D3B6}" type="datetimeFigureOut">
              <a:rPr lang="en-US" smtClean="0">
                <a:solidFill>
                  <a:prstClr val="black"/>
                </a:solidFill>
              </a:rPr>
              <a:pPr/>
              <a:t>3/23/2023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F1EC-FDE5-480C-823C-CBC5E23F78C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846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8B70-D9E6-4FBD-8329-526C5A79D3B6}" type="datetimeFigureOut">
              <a:rPr lang="en-US" smtClean="0">
                <a:solidFill>
                  <a:prstClr val="black"/>
                </a:solidFill>
              </a:rPr>
              <a:pPr/>
              <a:t>3/23/2023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F1EC-FDE5-480C-823C-CBC5E23F78C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672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8B70-D9E6-4FBD-8329-526C5A79D3B6}" type="datetimeFigureOut">
              <a:rPr lang="en-US" smtClean="0">
                <a:solidFill>
                  <a:prstClr val="black"/>
                </a:solidFill>
              </a:rPr>
              <a:pPr/>
              <a:t>3/23/2023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F1EC-FDE5-480C-823C-CBC5E23F78C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945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8B70-D9E6-4FBD-8329-526C5A79D3B6}" type="datetimeFigureOut">
              <a:rPr lang="en-US" smtClean="0">
                <a:solidFill>
                  <a:prstClr val="black"/>
                </a:solidFill>
              </a:rPr>
              <a:pPr/>
              <a:t>3/23/2023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F1EC-FDE5-480C-823C-CBC5E23F78C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963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8B70-D9E6-4FBD-8329-526C5A79D3B6}" type="datetimeFigureOut">
              <a:rPr lang="en-US" smtClean="0">
                <a:solidFill>
                  <a:prstClr val="black"/>
                </a:solidFill>
              </a:rPr>
              <a:pPr/>
              <a:t>3/23/2023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F1EC-FDE5-480C-823C-CBC5E23F78C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9231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7601F-9F2A-4CF1-93D7-F09D721163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6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8B70-D9E6-4FBD-8329-526C5A79D3B6}" type="datetimeFigureOut">
              <a:rPr lang="en-US" smtClean="0">
                <a:solidFill>
                  <a:prstClr val="black"/>
                </a:solidFill>
              </a:rPr>
              <a:pPr/>
              <a:t>3/23/2023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402F1EC-FDE5-480C-823C-CBC5E23F78C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297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8B70-D9E6-4FBD-8329-526C5A79D3B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F1EC-FDE5-480C-823C-CBC5E23F7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44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8B70-D9E6-4FBD-8329-526C5A79D3B6}" type="datetimeFigureOut">
              <a:rPr lang="en-US" smtClean="0">
                <a:solidFill>
                  <a:prstClr val="black"/>
                </a:solidFill>
              </a:rPr>
              <a:pPr/>
              <a:t>3/23/2023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F1EC-FDE5-480C-823C-CBC5E23F78C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10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8B70-D9E6-4FBD-8329-526C5A79D3B6}" type="datetimeFigureOut">
              <a:rPr lang="en-US" smtClean="0">
                <a:solidFill>
                  <a:prstClr val="black"/>
                </a:solidFill>
              </a:rPr>
              <a:pPr/>
              <a:t>3/23/2023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F1EC-FDE5-480C-823C-CBC5E23F78C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60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8B70-D9E6-4FBD-8329-526C5A79D3B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F1EC-FDE5-480C-823C-CBC5E23F7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1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8B70-D9E6-4FBD-8329-526C5A79D3B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F1EC-FDE5-480C-823C-CBC5E23F7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3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8B70-D9E6-4FBD-8329-526C5A79D3B6}" type="datetimeFigureOut">
              <a:rPr lang="en-US" smtClean="0">
                <a:solidFill>
                  <a:prstClr val="black"/>
                </a:solidFill>
              </a:rPr>
              <a:pPr/>
              <a:t>3/23/2023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F1EC-FDE5-480C-823C-CBC5E23F78C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2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8B70-D9E6-4FBD-8329-526C5A79D3B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F1EC-FDE5-480C-823C-CBC5E23F7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1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6BA8B70-D9E6-4FBD-8329-526C5A79D3B6}" type="datetimeFigureOut">
              <a:rPr lang="en-US" smtClean="0">
                <a:solidFill>
                  <a:prstClr val="black"/>
                </a:solidFill>
              </a:rPr>
              <a:pPr/>
              <a:t>3/23/2023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402F1EC-FDE5-480C-823C-CBC5E23F78C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45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  <p:sldLayoutId id="2147483995" r:id="rId12"/>
    <p:sldLayoutId id="2147483996" r:id="rId13"/>
    <p:sldLayoutId id="2147483997" r:id="rId14"/>
    <p:sldLayoutId id="2147483998" r:id="rId15"/>
    <p:sldLayoutId id="2147483999" r:id="rId16"/>
    <p:sldLayoutId id="2147484000" r:id="rId17"/>
    <p:sldLayoutId id="2147484001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800" b="1" dirty="0"/>
              <a:t>College Community Schools</a:t>
            </a:r>
            <a:br>
              <a:rPr lang="en-US" sz="4800" b="1" dirty="0"/>
            </a:br>
            <a:r>
              <a:rPr lang="en-US" sz="3600" b="1" dirty="0"/>
              <a:t>2023-24 Certified Budget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i="1" dirty="0"/>
          </a:p>
          <a:p>
            <a:pPr algn="ctr"/>
            <a:r>
              <a:rPr lang="en-US" sz="2800" b="1" i="1" dirty="0"/>
              <a:t>April 10, 2023</a:t>
            </a:r>
          </a:p>
        </p:txBody>
      </p:sp>
    </p:spTree>
    <p:extLst>
      <p:ext uri="{BB962C8B-B14F-4D97-AF65-F5344CB8AC3E}">
        <p14:creationId xmlns:p14="http://schemas.microsoft.com/office/powerpoint/2010/main" val="602362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1ED6932-A171-4A8A-A8A7-2ECA68A6B3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1163" y="1077636"/>
            <a:ext cx="5436443" cy="432902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60C9B64-B088-4464-895B-7F1F8E73C6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7606" y="1077635"/>
            <a:ext cx="3683465" cy="432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47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27847"/>
          </a:xfrm>
        </p:spPr>
        <p:txBody>
          <a:bodyPr anchor="t"/>
          <a:lstStyle/>
          <a:p>
            <a:r>
              <a:rPr lang="en-US" b="1" u="sng" dirty="0"/>
              <a:t>FY2024 Total Property Tax Levy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2054609"/>
              </p:ext>
            </p:extLst>
          </p:nvPr>
        </p:nvGraphicFramePr>
        <p:xfrm>
          <a:off x="1484311" y="1837235"/>
          <a:ext cx="4894263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31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14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General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$23,594,320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$9.732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Management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$4,390,000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$1.829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Reg. PPEL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$860,367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$.33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Voted PPEL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$1,746,805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$.67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Debt Service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$10,554,463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$4.05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$41,145,955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$16.61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60632690"/>
              </p:ext>
            </p:extLst>
          </p:nvPr>
        </p:nvGraphicFramePr>
        <p:xfrm>
          <a:off x="6671720" y="2915322"/>
          <a:ext cx="5387601" cy="3787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014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Chart bld="category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CD100F-E6D7-42F5-9B51-7FB79761A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4705" y="1386892"/>
            <a:ext cx="3705225" cy="33147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B1E2F68-B2E8-48F4-BB31-92AE4FD10C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9930" y="1386892"/>
            <a:ext cx="4010025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795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9503511-26F4-415E-B83E-0B28646262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6521" y="88826"/>
            <a:ext cx="10162210" cy="602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836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700F939-B635-4018-8294-4A5CC73E80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198" y="840662"/>
            <a:ext cx="11579604" cy="452684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202AE2E-D281-4580-93DB-1A64EADDFD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087" y="560426"/>
            <a:ext cx="11646715" cy="28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426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br>
              <a:rPr lang="en-US" sz="4800" b="1" dirty="0"/>
            </a:br>
            <a:r>
              <a:rPr lang="en-US" sz="5400" b="1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494486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 dirty="0">
                <a:solidFill>
                  <a:srgbClr val="000000"/>
                </a:solidFill>
              </a:rPr>
              <a:t>Purposes of Certified Budget: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484310" y="2197099"/>
            <a:ext cx="10018713" cy="3124201"/>
          </a:xfrm>
        </p:spPr>
        <p:txBody>
          <a:bodyPr/>
          <a:lstStyle/>
          <a:p>
            <a:pPr marL="0" indent="0">
              <a:buNone/>
            </a:pPr>
            <a:endParaRPr lang="en-US" altLang="en-US" sz="2800" dirty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altLang="en-US" sz="2800" dirty="0">
                <a:solidFill>
                  <a:srgbClr val="000000"/>
                </a:solidFill>
              </a:rPr>
              <a:t>Establish a maximum tax rate</a:t>
            </a:r>
          </a:p>
          <a:p>
            <a:pPr marL="914400" lvl="1" indent="-514350">
              <a:buFont typeface="+mj-lt"/>
              <a:buAutoNum type="arabicPeriod"/>
            </a:pPr>
            <a:endParaRPr lang="en-US" altLang="en-US" sz="2800" dirty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altLang="en-US" sz="2800" dirty="0">
                <a:solidFill>
                  <a:srgbClr val="000000"/>
                </a:solidFill>
              </a:rPr>
              <a:t>Establish an estimate of budget year expenditures</a:t>
            </a:r>
          </a:p>
          <a:p>
            <a:pPr marL="914400" lvl="1" indent="-514350">
              <a:buFont typeface="+mj-lt"/>
              <a:buAutoNum type="arabicPeriod"/>
            </a:pPr>
            <a:endParaRPr lang="en-US" altLang="en-US" dirty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432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09513"/>
          </a:xfrm>
        </p:spPr>
        <p:txBody>
          <a:bodyPr anchor="t"/>
          <a:lstStyle/>
          <a:p>
            <a:r>
              <a:rPr lang="en-US" u="sng" dirty="0">
                <a:ln w="0"/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General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09568"/>
            <a:ext cx="10018713" cy="4637444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u="sng" dirty="0"/>
              <a:t>General Fund </a:t>
            </a:r>
            <a:r>
              <a:rPr lang="en-US" sz="3600" dirty="0"/>
              <a:t>Budget is driven by two primary factors:</a:t>
            </a:r>
          </a:p>
          <a:p>
            <a:pPr marL="0" indent="0">
              <a:buNone/>
            </a:pPr>
            <a:endParaRPr lang="en-US" sz="3600" dirty="0"/>
          </a:p>
          <a:p>
            <a:pPr marL="914400" lvl="1" indent="-457200">
              <a:buFont typeface="+mj-lt"/>
              <a:buAutoNum type="arabicPeriod"/>
            </a:pPr>
            <a:r>
              <a:rPr lang="en-US" sz="3600" dirty="0"/>
              <a:t>Supplemental State Aid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/>
              <a:t>Set by State Legislature- 3%</a:t>
            </a:r>
          </a:p>
          <a:p>
            <a:pPr marL="914400" lvl="2" indent="0">
              <a:buNone/>
            </a:pPr>
            <a:endParaRPr lang="en-US" sz="3600" dirty="0"/>
          </a:p>
          <a:p>
            <a:pPr marL="914400" lvl="1" indent="-457200">
              <a:buFont typeface="+mj-lt"/>
              <a:buAutoNum type="arabicPeriod"/>
            </a:pPr>
            <a:r>
              <a:rPr lang="en-US" sz="3600" dirty="0"/>
              <a:t>Certified Enrollment</a:t>
            </a:r>
          </a:p>
          <a:p>
            <a:pPr lvl="2"/>
            <a:r>
              <a:rPr lang="en-US" sz="3000" dirty="0"/>
              <a:t>Count taken in October each year. (e.g. Count taken in October 2022 is used for FY2024 budget)</a:t>
            </a:r>
          </a:p>
        </p:txBody>
      </p:sp>
    </p:spTree>
    <p:extLst>
      <p:ext uri="{BB962C8B-B14F-4D97-AF65-F5344CB8AC3E}">
        <p14:creationId xmlns:p14="http://schemas.microsoft.com/office/powerpoint/2010/main" val="96015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753" y="624110"/>
            <a:ext cx="8911687" cy="1280890"/>
          </a:xfrm>
        </p:spPr>
        <p:txBody>
          <a:bodyPr/>
          <a:lstStyle/>
          <a:p>
            <a:r>
              <a:rPr lang="en-US" b="1" u="sng" dirty="0"/>
              <a:t>Supplemental State Aid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576470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3590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District Cost Per Pupil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420078"/>
              </p:ext>
            </p:extLst>
          </p:nvPr>
        </p:nvGraphicFramePr>
        <p:xfrm>
          <a:off x="4681057" y="2028825"/>
          <a:ext cx="3455198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173">
                  <a:extLst>
                    <a:ext uri="{9D8B030D-6E8A-4147-A177-3AD203B41FA5}">
                      <a16:colId xmlns:a16="http://schemas.microsoft.com/office/drawing/2014/main" val="980876307"/>
                    </a:ext>
                  </a:extLst>
                </a:gridCol>
                <a:gridCol w="1954025">
                  <a:extLst>
                    <a:ext uri="{9D8B030D-6E8A-4147-A177-3AD203B41FA5}">
                      <a16:colId xmlns:a16="http://schemas.microsoft.com/office/drawing/2014/main" val="1410027919"/>
                    </a:ext>
                  </a:extLst>
                </a:gridCol>
              </a:tblGrid>
              <a:tr h="309880">
                <a:tc>
                  <a:txBody>
                    <a:bodyPr/>
                    <a:lstStyle/>
                    <a:p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DCPP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787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FY19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$6,736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211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FY20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$6,880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693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FY21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$7,048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929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FY22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$7,227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256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FY23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$7,413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658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FY24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$7,635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945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497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488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Certified Enrollment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5617255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0757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5.googleusercontent.com/yd0X2wCPeXGqJj4GX5vJkuMOF7rDTt6H6EGWhF_yc8JXenF_ZZDt9qBQXGKeu4SmhCquxMSoTxX1WI_yiJhuUdweshnhLMC5p_HS7_oEtnL3yBdtDhp3bULvuNjI8j-FRhTn8xQwRnKD10rPld5PunCIVP4w-xcU6C_IjzSmA7WwdN3sktQCKjTnrQQng468=nw">
            <a:extLst>
              <a:ext uri="{FF2B5EF4-FFF2-40B4-BE49-F238E27FC236}">
                <a16:creationId xmlns:a16="http://schemas.microsoft.com/office/drawing/2014/main" id="{B0834E1E-FEF4-47F3-A9CF-411A26D1F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678" y="265061"/>
            <a:ext cx="8873456" cy="5698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087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352313"/>
            <a:ext cx="10018713" cy="1368911"/>
          </a:xfrm>
        </p:spPr>
        <p:txBody>
          <a:bodyPr anchor="t">
            <a:normAutofit/>
          </a:bodyPr>
          <a:lstStyle/>
          <a:p>
            <a:r>
              <a:rPr lang="en-US" b="1" u="sng" dirty="0"/>
              <a:t>Components of General Fund Maximum </a:t>
            </a:r>
            <a:br>
              <a:rPr lang="en-US" b="1" u="sng" dirty="0"/>
            </a:br>
            <a:r>
              <a:rPr lang="en-US" b="1" u="sng" dirty="0"/>
              <a:t>Spending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7983" y="1870932"/>
            <a:ext cx="10018713" cy="4637443"/>
          </a:xfrm>
        </p:spPr>
        <p:txBody>
          <a:bodyPr anchor="t">
            <a:noAutofit/>
          </a:bodyPr>
          <a:lstStyle/>
          <a:p>
            <a:pPr marL="457200" indent="-457200">
              <a:buFont typeface="+mj-lt"/>
              <a:buAutoNum type="arabicPeriod"/>
            </a:pPr>
            <a:endParaRPr lang="en-US" b="1" dirty="0"/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Combined District Cost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Instructional Support Program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Miscellaneous Income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Other SBRC Approved Authority</a:t>
            </a:r>
          </a:p>
        </p:txBody>
      </p:sp>
    </p:spTree>
    <p:extLst>
      <p:ext uri="{BB962C8B-B14F-4D97-AF65-F5344CB8AC3E}">
        <p14:creationId xmlns:p14="http://schemas.microsoft.com/office/powerpoint/2010/main" val="372867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1986" name="Text Box 5"/>
          <p:cNvSpPr txBox="1">
            <a:spLocks noChangeArrowheads="1"/>
          </p:cNvSpPr>
          <p:nvPr/>
        </p:nvSpPr>
        <p:spPr bwMode="auto">
          <a:xfrm>
            <a:off x="5791200" y="4914900"/>
            <a:ext cx="441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sz="1600" u="sng" dirty="0">
                <a:latin typeface="Geneva" charset="0"/>
              </a:rPr>
              <a:t>Regular Program Cost</a:t>
            </a:r>
            <a:endParaRPr lang="en-US" sz="1600" dirty="0">
              <a:latin typeface="Geneva" charset="0"/>
            </a:endParaRPr>
          </a:p>
          <a:p>
            <a:r>
              <a:rPr lang="en-US" sz="1600" dirty="0">
                <a:latin typeface="Geneva" charset="0"/>
              </a:rPr>
              <a:t>Number of students times cost per student.</a:t>
            </a:r>
          </a:p>
        </p:txBody>
      </p:sp>
      <p:sp>
        <p:nvSpPr>
          <p:cNvPr id="41987" name="Rectangle 6"/>
          <p:cNvSpPr>
            <a:spLocks noChangeArrowheads="1"/>
          </p:cNvSpPr>
          <p:nvPr/>
        </p:nvSpPr>
        <p:spPr bwMode="auto">
          <a:xfrm>
            <a:off x="2514600" y="3581400"/>
            <a:ext cx="3048000" cy="2667000"/>
          </a:xfrm>
          <a:prstGeom prst="rect">
            <a:avLst/>
          </a:prstGeom>
          <a:solidFill>
            <a:srgbClr val="3366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2000" b="1" dirty="0">
                <a:solidFill>
                  <a:srgbClr val="060B0E"/>
                </a:solidFill>
                <a:latin typeface="Geneva" charset="0"/>
              </a:rPr>
              <a:t>Regular Program Cost</a:t>
            </a:r>
            <a:endParaRPr lang="en-US" sz="2000" b="1" dirty="0">
              <a:latin typeface="Geneva" charset="0"/>
            </a:endParaRPr>
          </a:p>
        </p:txBody>
      </p:sp>
      <p:sp>
        <p:nvSpPr>
          <p:cNvPr id="41988" name="Rectangle 2"/>
          <p:cNvSpPr txBox="1">
            <a:spLocks noChangeArrowheads="1"/>
          </p:cNvSpPr>
          <p:nvPr/>
        </p:nvSpPr>
        <p:spPr bwMode="auto">
          <a:xfrm>
            <a:off x="2057400" y="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Clr>
                <a:schemeClr val="tx1"/>
              </a:buClr>
              <a:buFont typeface="Symbol" panose="05050102010706020507" pitchFamily="18" charset="2"/>
              <a:buNone/>
            </a:pPr>
            <a:r>
              <a:rPr lang="en-US" sz="3600" b="1" u="sng" dirty="0">
                <a:latin typeface="Geneva" charset="0"/>
              </a:rPr>
              <a:t>What is Combined District Cost?</a:t>
            </a:r>
            <a:endParaRPr lang="en-US" sz="4400" b="1" u="sng" dirty="0">
              <a:latin typeface="Arial" panose="020B0604020202020204" pitchFamily="34" charset="0"/>
            </a:endParaRPr>
          </a:p>
        </p:txBody>
      </p:sp>
      <p:sp>
        <p:nvSpPr>
          <p:cNvPr id="41989" name="Rectangle 6"/>
          <p:cNvSpPr>
            <a:spLocks noChangeArrowheads="1"/>
          </p:cNvSpPr>
          <p:nvPr/>
        </p:nvSpPr>
        <p:spPr bwMode="auto">
          <a:xfrm>
            <a:off x="2514600" y="1828800"/>
            <a:ext cx="3048000" cy="4419600"/>
          </a:xfrm>
          <a:prstGeom prst="rect">
            <a:avLst/>
          </a:prstGeom>
          <a:noFill/>
          <a:ln w="12700">
            <a:solidFill>
              <a:srgbClr val="01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sz="1800">
              <a:latin typeface="Times New Roman" panose="02020603050405020304" pitchFamily="18" charset="0"/>
            </a:endParaRPr>
          </a:p>
        </p:txBody>
      </p:sp>
      <p:sp>
        <p:nvSpPr>
          <p:cNvPr id="41991" name="Rectangle 6"/>
          <p:cNvSpPr>
            <a:spLocks noChangeArrowheads="1"/>
          </p:cNvSpPr>
          <p:nvPr/>
        </p:nvSpPr>
        <p:spPr bwMode="auto">
          <a:xfrm>
            <a:off x="2514600" y="3124200"/>
            <a:ext cx="3048000" cy="4572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400" b="1" dirty="0">
                <a:solidFill>
                  <a:srgbClr val="060B0E"/>
                </a:solidFill>
                <a:latin typeface="Geneva" charset="0"/>
              </a:rPr>
              <a:t>Spec. Ed. Weighting</a:t>
            </a:r>
            <a:endParaRPr lang="en-US" sz="1400" b="1" dirty="0">
              <a:latin typeface="Geneva" charset="0"/>
            </a:endParaRPr>
          </a:p>
        </p:txBody>
      </p:sp>
      <p:sp>
        <p:nvSpPr>
          <p:cNvPr id="41992" name="Rectangle 13"/>
          <p:cNvSpPr>
            <a:spLocks noChangeArrowheads="1"/>
          </p:cNvSpPr>
          <p:nvPr/>
        </p:nvSpPr>
        <p:spPr bwMode="auto">
          <a:xfrm>
            <a:off x="5791200" y="3893422"/>
            <a:ext cx="4572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600" u="sng" dirty="0">
                <a:latin typeface="Geneva" charset="0"/>
              </a:rPr>
              <a:t>Special Education</a:t>
            </a:r>
            <a:endParaRPr lang="en-US" sz="1600" dirty="0">
              <a:latin typeface="Geneva" charset="0"/>
            </a:endParaRPr>
          </a:p>
          <a:p>
            <a:pPr eaLnBrk="1" hangingPunct="1"/>
            <a:r>
              <a:rPr lang="en-US" sz="1600" dirty="0">
                <a:latin typeface="Geneva" charset="0"/>
              </a:rPr>
              <a:t>Weighting of SPED students times cost per student</a:t>
            </a:r>
          </a:p>
        </p:txBody>
      </p:sp>
      <p:sp>
        <p:nvSpPr>
          <p:cNvPr id="41993" name="Rectangle 6"/>
          <p:cNvSpPr>
            <a:spLocks noChangeArrowheads="1"/>
          </p:cNvSpPr>
          <p:nvPr/>
        </p:nvSpPr>
        <p:spPr bwMode="auto">
          <a:xfrm>
            <a:off x="2514600" y="2895600"/>
            <a:ext cx="3048000" cy="228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400" b="1" dirty="0">
                <a:solidFill>
                  <a:srgbClr val="060B0E"/>
                </a:solidFill>
                <a:latin typeface="Geneva" charset="0"/>
              </a:rPr>
              <a:t>Supplemental Weighting</a:t>
            </a:r>
            <a:endParaRPr lang="en-US" sz="1400" b="1" dirty="0">
              <a:latin typeface="Geneva" charset="0"/>
            </a:endParaRPr>
          </a:p>
        </p:txBody>
      </p:sp>
      <p:sp>
        <p:nvSpPr>
          <p:cNvPr id="41994" name="Rectangle 15"/>
          <p:cNvSpPr>
            <a:spLocks noChangeArrowheads="1"/>
          </p:cNvSpPr>
          <p:nvPr/>
        </p:nvSpPr>
        <p:spPr bwMode="auto">
          <a:xfrm>
            <a:off x="5791200" y="2995511"/>
            <a:ext cx="457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600" u="sng" dirty="0">
                <a:latin typeface="Geneva" charset="0"/>
              </a:rPr>
              <a:t>Supplemental Weighting</a:t>
            </a:r>
            <a:endParaRPr lang="en-US" sz="1600" dirty="0">
              <a:latin typeface="Geneva" charset="0"/>
            </a:endParaRPr>
          </a:p>
          <a:p>
            <a:pPr eaLnBrk="1" hangingPunct="1"/>
            <a:r>
              <a:rPr lang="en-US" sz="1600" dirty="0">
                <a:latin typeface="Geneva" charset="0"/>
              </a:rPr>
              <a:t>Concurrent Enrollment, ELL, or other items times cost per student</a:t>
            </a:r>
          </a:p>
        </p:txBody>
      </p:sp>
      <p:sp>
        <p:nvSpPr>
          <p:cNvPr id="41995" name="Rectangle 6"/>
          <p:cNvSpPr>
            <a:spLocks noChangeArrowheads="1"/>
          </p:cNvSpPr>
          <p:nvPr/>
        </p:nvSpPr>
        <p:spPr bwMode="auto">
          <a:xfrm>
            <a:off x="2514600" y="2514600"/>
            <a:ext cx="3048000" cy="381000"/>
          </a:xfrm>
          <a:prstGeom prst="rect">
            <a:avLst/>
          </a:prstGeom>
          <a:solidFill>
            <a:srgbClr val="FDBCF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400" b="1">
                <a:latin typeface="Geneva" charset="0"/>
              </a:rPr>
              <a:t>AEA Flowthrough</a:t>
            </a:r>
          </a:p>
        </p:txBody>
      </p:sp>
      <p:sp>
        <p:nvSpPr>
          <p:cNvPr id="41996" name="Rectangle 17"/>
          <p:cNvSpPr>
            <a:spLocks noChangeArrowheads="1"/>
          </p:cNvSpPr>
          <p:nvPr/>
        </p:nvSpPr>
        <p:spPr bwMode="auto">
          <a:xfrm>
            <a:off x="5791200" y="2705100"/>
            <a:ext cx="4572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600" u="sng" dirty="0">
                <a:latin typeface="Geneva" charset="0"/>
              </a:rPr>
              <a:t>AEA </a:t>
            </a:r>
            <a:r>
              <a:rPr lang="en-US" sz="1600" u="sng" dirty="0" err="1">
                <a:latin typeface="Geneva" charset="0"/>
              </a:rPr>
              <a:t>Flowthrough</a:t>
            </a:r>
            <a:endParaRPr lang="en-US" sz="1600" dirty="0">
              <a:latin typeface="Geneva" charset="0"/>
            </a:endParaRPr>
          </a:p>
        </p:txBody>
      </p:sp>
      <p:sp>
        <p:nvSpPr>
          <p:cNvPr id="41997" name="Rectangle 18"/>
          <p:cNvSpPr>
            <a:spLocks noChangeArrowheads="1"/>
          </p:cNvSpPr>
          <p:nvPr/>
        </p:nvSpPr>
        <p:spPr bwMode="auto">
          <a:xfrm>
            <a:off x="5791200" y="2374133"/>
            <a:ext cx="4572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600" u="sng" dirty="0">
                <a:latin typeface="Geneva" charset="0"/>
              </a:rPr>
              <a:t>Dropout Prevention/At Risk</a:t>
            </a:r>
            <a:endParaRPr lang="en-US" sz="1600" dirty="0">
              <a:latin typeface="Geneva" charset="0"/>
            </a:endParaRPr>
          </a:p>
        </p:txBody>
      </p:sp>
      <p:sp>
        <p:nvSpPr>
          <p:cNvPr id="41998" name="Rectangle 6"/>
          <p:cNvSpPr>
            <a:spLocks noChangeArrowheads="1"/>
          </p:cNvSpPr>
          <p:nvPr/>
        </p:nvSpPr>
        <p:spPr bwMode="auto">
          <a:xfrm>
            <a:off x="2514600" y="2209800"/>
            <a:ext cx="30480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400" b="1" dirty="0">
                <a:latin typeface="Geneva" charset="0"/>
              </a:rPr>
              <a:t>DOP/At-Risk Funding</a:t>
            </a:r>
          </a:p>
        </p:txBody>
      </p:sp>
      <p:sp>
        <p:nvSpPr>
          <p:cNvPr id="41999" name="Rectangle 6"/>
          <p:cNvSpPr>
            <a:spLocks noChangeArrowheads="1"/>
          </p:cNvSpPr>
          <p:nvPr/>
        </p:nvSpPr>
        <p:spPr bwMode="auto">
          <a:xfrm>
            <a:off x="2514600" y="1828800"/>
            <a:ext cx="3048000" cy="381000"/>
          </a:xfrm>
          <a:prstGeom prst="rect">
            <a:avLst/>
          </a:prstGeom>
          <a:solidFill>
            <a:srgbClr val="FFA11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400" b="1" dirty="0">
                <a:latin typeface="Geneva" charset="0"/>
              </a:rPr>
              <a:t>TSS, TLC, EI, &amp; PD</a:t>
            </a:r>
          </a:p>
        </p:txBody>
      </p:sp>
      <p:sp>
        <p:nvSpPr>
          <p:cNvPr id="42000" name="Rectangle 21"/>
          <p:cNvSpPr>
            <a:spLocks noChangeArrowheads="1"/>
          </p:cNvSpPr>
          <p:nvPr/>
        </p:nvSpPr>
        <p:spPr bwMode="auto">
          <a:xfrm>
            <a:off x="5791200" y="1658119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Clr>
                <a:srgbClr val="3366FF"/>
              </a:buClr>
            </a:pPr>
            <a:r>
              <a:rPr lang="en-US" sz="1800" u="sng" dirty="0">
                <a:latin typeface="Times" panose="02020603050405020304" pitchFamily="18" charset="0"/>
              </a:rPr>
              <a:t>Teacher Quality, Teacher Leader, Early Intervention, and Professional Development</a:t>
            </a:r>
          </a:p>
        </p:txBody>
      </p:sp>
    </p:spTree>
    <p:extLst>
      <p:ext uri="{BB962C8B-B14F-4D97-AF65-F5344CB8AC3E}">
        <p14:creationId xmlns:p14="http://schemas.microsoft.com/office/powerpoint/2010/main" val="236362559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animBg="1"/>
      <p:bldP spid="41991" grpId="0" animBg="1"/>
      <p:bldP spid="41992" grpId="0"/>
      <p:bldP spid="41993" grpId="0" animBg="1"/>
      <p:bldP spid="41994" grpId="0"/>
      <p:bldP spid="41995" grpId="0" animBg="1"/>
      <p:bldP spid="41996" grpId="0"/>
      <p:bldP spid="41997" grpId="0"/>
      <p:bldP spid="41998" grpId="0" animBg="1"/>
      <p:bldP spid="41999" grpId="0" animBg="1"/>
      <p:bldP spid="4200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2604</TotalTime>
  <Words>268</Words>
  <Application>Microsoft Office PowerPoint</Application>
  <PresentationFormat>Widescreen</PresentationFormat>
  <Paragraphs>85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MS PGothic</vt:lpstr>
      <vt:lpstr>Arial</vt:lpstr>
      <vt:lpstr>Calibri</vt:lpstr>
      <vt:lpstr>Corbel</vt:lpstr>
      <vt:lpstr>Geneva</vt:lpstr>
      <vt:lpstr>Symbol</vt:lpstr>
      <vt:lpstr>Times</vt:lpstr>
      <vt:lpstr>Times New Roman</vt:lpstr>
      <vt:lpstr>Parallax</vt:lpstr>
      <vt:lpstr>College Community Schools 2023-24 Certified Budget Presentation</vt:lpstr>
      <vt:lpstr>Purposes of Certified Budget:</vt:lpstr>
      <vt:lpstr>General Fund</vt:lpstr>
      <vt:lpstr>Supplemental State Aid</vt:lpstr>
      <vt:lpstr>District Cost Per Pupil</vt:lpstr>
      <vt:lpstr>Certified Enrollment</vt:lpstr>
      <vt:lpstr>PowerPoint Presentation</vt:lpstr>
      <vt:lpstr>Components of General Fund Maximum  Spending Authority</vt:lpstr>
      <vt:lpstr> </vt:lpstr>
      <vt:lpstr>PowerPoint Presentation</vt:lpstr>
      <vt:lpstr>FY2024 Total Property Tax Levy</vt:lpstr>
      <vt:lpstr>PowerPoint Presentation</vt:lpstr>
      <vt:lpstr>PowerPoint Presentation</vt:lpstr>
      <vt:lpstr>PowerPoint Presentation</vt:lpstr>
      <vt:lpstr> QUESTIONS?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Linn-Mar Community Schools 2014-2015 Certified Budget Presentation</dc:title>
  <dc:creator>JT Anderson</dc:creator>
  <cp:lastModifiedBy>Angela Morrison</cp:lastModifiedBy>
  <cp:revision>194</cp:revision>
  <cp:lastPrinted>2019-03-05T21:31:34Z</cp:lastPrinted>
  <dcterms:created xsi:type="dcterms:W3CDTF">2014-03-17T17:48:52Z</dcterms:created>
  <dcterms:modified xsi:type="dcterms:W3CDTF">2023-03-23T21:06:41Z</dcterms:modified>
</cp:coreProperties>
</file>